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63" r:id="rId2"/>
    <p:sldMasterId id="2147483685" r:id="rId3"/>
  </p:sldMasterIdLst>
  <p:notesMasterIdLst>
    <p:notesMasterId r:id="rId24"/>
  </p:notesMasterIdLst>
  <p:handoutMasterIdLst>
    <p:handoutMasterId r:id="rId25"/>
  </p:handoutMasterIdLst>
  <p:sldIdLst>
    <p:sldId id="267" r:id="rId4"/>
    <p:sldId id="268" r:id="rId5"/>
    <p:sldId id="269" r:id="rId6"/>
    <p:sldId id="271" r:id="rId7"/>
    <p:sldId id="272" r:id="rId8"/>
    <p:sldId id="270" r:id="rId9"/>
    <p:sldId id="283" r:id="rId10"/>
    <p:sldId id="273" r:id="rId11"/>
    <p:sldId id="286" r:id="rId12"/>
    <p:sldId id="274" r:id="rId13"/>
    <p:sldId id="284" r:id="rId14"/>
    <p:sldId id="275" r:id="rId15"/>
    <p:sldId id="281" r:id="rId16"/>
    <p:sldId id="285" r:id="rId17"/>
    <p:sldId id="279" r:id="rId18"/>
    <p:sldId id="287" r:id="rId19"/>
    <p:sldId id="280" r:id="rId20"/>
    <p:sldId id="282" r:id="rId21"/>
    <p:sldId id="288" r:id="rId22"/>
    <p:sldId id="278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0"/>
    <p:restoredTop sz="93089"/>
  </p:normalViewPr>
  <p:slideViewPr>
    <p:cSldViewPr snapToGrid="0" snapToObjects="1">
      <p:cViewPr>
        <p:scale>
          <a:sx n="120" d="100"/>
          <a:sy n="120" d="100"/>
        </p:scale>
        <p:origin x="5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A25C6-0B55-7246-A439-F74075A2344B}" type="datetimeFigureOut">
              <a:rPr kumimoji="1" lang="zh-TW" altLang="en-US" smtClean="0"/>
              <a:t>2021/6/20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D94CA-908E-9748-B221-EF23EAB679E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1006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E51D3-16D0-AD49-92A7-A5BAB869C3B2}" type="datetimeFigureOut">
              <a:rPr kumimoji="1" lang="zh-TW" altLang="en-US" smtClean="0"/>
              <a:t>2021/6/20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18F8D-FC53-4741-9B99-3FCA03548A7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436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xmlns="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xmlns="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xmlns="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xmlns="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xmlns="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xmlns="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xmlns="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xmlns="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xmlns="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xmlns="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xmlns="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xmlns="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xmlns="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xmlns="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xmlns="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xmlns="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xmlns="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xmlns="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xmlns="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xmlns="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xmlns="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xmlns="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xmlns="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xmlns="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xmlns="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xmlns="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xmlns="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xmlns="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xmlns="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xmlns="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xmlns="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xmlns="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xmlns="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xmlns="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xmlns="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xmlns="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xmlns="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xmlns="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/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xmlns="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xmlns="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xmlns="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xmlns="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86"/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xmlns="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xmlns="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1351">
              <a:solidFill>
                <a:prstClr val="white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86"/>
            <a:endParaRPr lang="ko-KR" altLang="en-US" sz="1351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/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/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You can Change Fill Color &amp;</a:t>
            </a:r>
          </a:p>
          <a:p>
            <a:pPr defTabSz="914286"/>
            <a:r>
              <a:rPr lang="en-US" altLang="ko-KR" sz="1400" b="1" dirty="0">
                <a:solidFill>
                  <a:prstClr val="white"/>
                </a:solidFill>
                <a:cs typeface="Arial" pitchFamily="34" charset="0"/>
              </a:rPr>
              <a:t>Line Color</a:t>
            </a:r>
            <a:endParaRPr lang="ko-KR" altLang="en-US" sz="1400" b="1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/>
            <a:r>
              <a:rPr lang="en-US" altLang="ko-KR" sz="1400" dirty="0">
                <a:solidFill>
                  <a:prstClr val="white"/>
                </a:solidFill>
                <a:cs typeface="Arial" pitchFamily="34" charset="0"/>
              </a:rPr>
              <a:t>www.allppt.com</a:t>
            </a:r>
            <a:endParaRPr lang="ko-KR" altLang="en-US" sz="14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/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FREE </a:t>
            </a:r>
          </a:p>
          <a:p>
            <a:pPr defTabSz="914286"/>
            <a:r>
              <a:rPr lang="en-US" altLang="ko-KR" sz="2800" b="1" dirty="0">
                <a:solidFill>
                  <a:prstClr val="white"/>
                </a:solidFill>
                <a:cs typeface="Arial" pitchFamily="34" charset="0"/>
              </a:rPr>
              <a:t>PPT TEMPLATES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xmlns="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xmlns="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xmlns="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xmlns="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xmlns="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xmlns="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xmlns="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xmlns="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xmlns="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xmlns="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xmlns="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xmlns="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xmlns="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xmlns="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xmlns="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xmlns="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xmlns="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xmlns="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xmlns="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xmlns="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xmlns="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xmlns="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xmlns="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xmlns="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xmlns="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xmlns="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xmlns="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xmlns="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xmlns="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xmlns="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xmlns="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xmlns="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xmlns="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xmlns="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xmlns="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xmlns="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xmlns="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xmlns="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86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20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0.xml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777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698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9759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92378" y="1686109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kumimoji="1" lang="zh-TW" altLang="en-US" sz="4800" dirty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台灣股票市場</a:t>
            </a:r>
            <a:r>
              <a:rPr kumimoji="1" lang="en-US" altLang="zh-TW" sz="4800" dirty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/>
            </a:r>
            <a:br>
              <a:rPr kumimoji="1" lang="en-US" altLang="zh-TW" sz="4800" dirty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</a:br>
            <a:r>
              <a:rPr kumimoji="1" lang="zh-TW" altLang="en-US" sz="4800" dirty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個股分析統計圖</a:t>
            </a:r>
            <a:endParaRPr lang="ko-KR" altLang="en-US" sz="4800" dirty="0">
              <a:solidFill>
                <a:schemeClr val="bg1"/>
              </a:solidFill>
              <a:latin typeface="Calibri" panose="020F0502020204030204"/>
              <a:ea typeface="맑은 고딕" charset="-127"/>
              <a:cs typeface="Arial" pitchFamily="34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xmlns="" id="{35784B83-6120-4373-9C1F-DC8EEE6D58B3}"/>
              </a:ext>
            </a:extLst>
          </p:cNvPr>
          <p:cNvSpPr txBox="1"/>
          <p:nvPr/>
        </p:nvSpPr>
        <p:spPr>
          <a:xfrm>
            <a:off x="3822206" y="4792154"/>
            <a:ext cx="4836345" cy="18066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kumimoji="1" lang="zh-TW" altLang="en-US" sz="2400" dirty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二技會資一甲</a:t>
            </a:r>
            <a:endParaRPr kumimoji="1" lang="en-US" altLang="zh-TW" sz="2400" dirty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TW" sz="2400" dirty="0">
                <a:solidFill>
                  <a:schemeClr val="bg1"/>
                </a:solidFill>
                <a:latin typeface="times new roman" charset="0"/>
                <a:ea typeface="新細明體" charset="-120"/>
                <a:cs typeface="DFKai-SB" charset="-120"/>
              </a:rPr>
              <a:t>10931002</a:t>
            </a:r>
            <a:r>
              <a:rPr kumimoji="1" lang="zh-TW" altLang="en-US" sz="2400" dirty="0">
                <a:solidFill>
                  <a:schemeClr val="bg1"/>
                </a:solidFill>
                <a:latin typeface="times new roman" charset="0"/>
                <a:ea typeface="新細明體" charset="-120"/>
                <a:cs typeface="DFKai-SB" charset="-120"/>
              </a:rPr>
              <a:t> </a:t>
            </a:r>
            <a:r>
              <a:rPr kumimoji="1" lang="zh-TW" altLang="en-US" sz="2400" dirty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高于翔</a:t>
            </a:r>
            <a:endParaRPr kumimoji="1" lang="en-US" altLang="zh-TW" sz="2400" dirty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kumimoji="1" lang="en-US" altLang="zh-TW" sz="2400" dirty="0">
                <a:solidFill>
                  <a:schemeClr val="bg1"/>
                </a:solidFill>
                <a:latin typeface="times new roman" charset="0"/>
                <a:ea typeface="新細明體" charset="-120"/>
                <a:cs typeface="DFKai-SB" charset="-120"/>
              </a:rPr>
              <a:t>10931010</a:t>
            </a:r>
            <a:r>
              <a:rPr kumimoji="1" lang="zh-TW" altLang="en-US" sz="2400" dirty="0">
                <a:solidFill>
                  <a:schemeClr val="bg1"/>
                </a:solidFill>
                <a:latin typeface="times new roman" charset="0"/>
                <a:ea typeface="新細明體" charset="-120"/>
                <a:cs typeface="DFKai-SB" charset="-120"/>
              </a:rPr>
              <a:t> </a:t>
            </a:r>
            <a:r>
              <a:rPr kumimoji="1" lang="zh-TW" altLang="en-US" sz="2400" dirty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謝佳穎</a:t>
            </a:r>
            <a:endParaRPr kumimoji="1" lang="en-US" altLang="zh-TW" sz="2400" dirty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kumimoji="1" lang="zh-TW" altLang="en-US" sz="2400" dirty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指導老師： 陸裕豪 老師</a:t>
            </a:r>
          </a:p>
        </p:txBody>
      </p:sp>
    </p:spTree>
    <p:extLst>
      <p:ext uri="{BB962C8B-B14F-4D97-AF65-F5344CB8AC3E}">
        <p14:creationId xmlns:p14="http://schemas.microsoft.com/office/powerpoint/2010/main" val="113749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323529" y="156628"/>
            <a:ext cx="11573197" cy="724247"/>
          </a:xfrm>
        </p:spPr>
        <p:txBody>
          <a:bodyPr/>
          <a:lstStyle/>
          <a:p>
            <a:r>
              <a:rPr kumimoji="1" lang="zh-TW" altLang="en-US" sz="4400" dirty="0">
                <a:latin typeface="DFKai-SB" charset="-120"/>
                <a:ea typeface="DFKai-SB" charset="-120"/>
                <a:cs typeface="DFKai-SB" charset="-120"/>
              </a:rPr>
              <a:t>全年個股統計圖</a:t>
            </a:r>
            <a:endParaRPr kumimoji="1" lang="zh-TW" altLang="en-US" sz="4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60" r="42925" b="50829"/>
          <a:stretch/>
        </p:blipFill>
        <p:spPr>
          <a:xfrm>
            <a:off x="-1" y="1319227"/>
            <a:ext cx="7814930" cy="4579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7884124" y="1319227"/>
            <a:ext cx="40126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此處唯一與書中不同處為：</a:t>
            </a:r>
            <a:r>
              <a:rPr kumimoji="1" lang="en-US" altLang="zh-TW" dirty="0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encoding = ‘utf-8</a:t>
            </a:r>
            <a:r>
              <a:rPr kumimoji="1" lang="en-US" altLang="zh-TW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’(</a:t>
            </a: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書中為‘</a:t>
            </a:r>
            <a:r>
              <a:rPr kumimoji="1" lang="en-US" altLang="zh-TW" dirty="0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utf-8-sig’)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dirty="0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‘</a:t>
            </a:r>
            <a:r>
              <a:rPr kumimoji="1" lang="en-US" altLang="zh-TW" dirty="0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a</a:t>
            </a:r>
            <a:r>
              <a:rPr kumimoji="1" lang="zh-TW" altLang="en-US" dirty="0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’ </a:t>
            </a: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參數係指寫入資料時是將資料附加到檔案中，如此才能將</a:t>
            </a:r>
            <a:r>
              <a:rPr kumimoji="1" lang="en-US" altLang="zh-TW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12</a:t>
            </a: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個月份的資料都寫入檔案。</a:t>
            </a:r>
            <a:endParaRPr kumimoji="1" lang="en-US" altLang="zh-TW" dirty="0" smtClean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pPr marL="285750" indent="-285750">
              <a:buFont typeface="Arial" charset="0"/>
              <a:buChar char="•"/>
            </a:pPr>
            <a:endParaRPr kumimoji="1" lang="zh-TW" altLang="en-US" dirty="0">
              <a:solidFill>
                <a:schemeClr val="bg1">
                  <a:lumMod val="75000"/>
                </a:schemeClr>
              </a:solidFill>
              <a:latin typeface="DFKai-SB" charset="-120"/>
              <a:ea typeface="DFKai-SB" charset="-120"/>
              <a:cs typeface="DFKai-SB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 rot="10800000" flipV="1">
            <a:off x="-1" y="1017732"/>
            <a:ext cx="78149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9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原網址：</a:t>
            </a:r>
            <a:r>
              <a:rPr kumimoji="1" lang="en-US" altLang="zh-TW" sz="9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https://</a:t>
            </a:r>
            <a:r>
              <a:rPr kumimoji="1" lang="en-US" altLang="zh-TW" sz="9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www.twse.com.tw</a:t>
            </a:r>
            <a:r>
              <a:rPr kumimoji="1" lang="en-US" altLang="zh-TW" sz="9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kumimoji="1" lang="en-US" altLang="zh-TW" sz="9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exchangeReport</a:t>
            </a:r>
            <a:r>
              <a:rPr kumimoji="1" lang="en-US" altLang="zh-TW" sz="9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kumimoji="1" lang="en-US" altLang="zh-TW" sz="9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STOCK_DAY?response</a:t>
            </a:r>
            <a:r>
              <a:rPr kumimoji="1" lang="en-US" altLang="zh-TW" sz="9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=</a:t>
            </a:r>
            <a:r>
              <a:rPr kumimoji="1" lang="en-US" altLang="zh-TW" sz="9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json&amp;date</a:t>
            </a:r>
            <a:r>
              <a:rPr kumimoji="1" lang="en-US" altLang="zh-TW" sz="9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=2017</a:t>
            </a:r>
            <a:r>
              <a:rPr kumimoji="1" lang="en-US" altLang="zh-TW" sz="900" dirty="0" smtClean="0">
                <a:solidFill>
                  <a:srgbClr val="FFFF00"/>
                </a:solidFill>
              </a:rPr>
              <a:t>01</a:t>
            </a:r>
            <a:r>
              <a:rPr kumimoji="1" lang="en-US" altLang="zh-TW" sz="9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01&amp;stockNo=2317&amp;_1621658120384</a:t>
            </a:r>
            <a:endParaRPr kumimoji="1" lang="zh-TW" altLang="en-US" sz="9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71" r="25868" b="1"/>
          <a:stretch/>
        </p:blipFill>
        <p:spPr>
          <a:xfrm>
            <a:off x="-1" y="1319227"/>
            <a:ext cx="7814930" cy="4710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274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323529" y="156628"/>
            <a:ext cx="11573197" cy="724247"/>
          </a:xfrm>
        </p:spPr>
        <p:txBody>
          <a:bodyPr/>
          <a:lstStyle/>
          <a:p>
            <a:r>
              <a:rPr kumimoji="1" lang="zh-TW" altLang="en-US" sz="4400" dirty="0">
                <a:latin typeface="DFKai-SB" charset="-120"/>
                <a:ea typeface="DFKai-SB" charset="-120"/>
                <a:cs typeface="DFKai-SB" charset="-120"/>
              </a:rPr>
              <a:t>全年個股統計圖</a:t>
            </a:r>
            <a:endParaRPr kumimoji="1" lang="zh-TW" altLang="en-US" sz="4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41" y="1175336"/>
            <a:ext cx="10055571" cy="5124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621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323528" y="231933"/>
            <a:ext cx="11573197" cy="724247"/>
          </a:xfrm>
        </p:spPr>
        <p:txBody>
          <a:bodyPr/>
          <a:lstStyle/>
          <a:p>
            <a:r>
              <a:rPr kumimoji="1" lang="zh-TW" altLang="en-US" sz="4400" dirty="0">
                <a:latin typeface="DFKai-SB" charset="-120"/>
                <a:ea typeface="DFKai-SB" charset="-120"/>
                <a:cs typeface="DFKai-SB" charset="-120"/>
              </a:rPr>
              <a:t>全年個股統計圖（以</a:t>
            </a:r>
            <a:r>
              <a:rPr kumimoji="1" lang="en-US" altLang="zh-TW" sz="4400" dirty="0" err="1">
                <a:latin typeface="Beirut" charset="-78"/>
                <a:ea typeface="Beirut" charset="-78"/>
                <a:cs typeface="Beirut" charset="-78"/>
              </a:rPr>
              <a:t>plotly</a:t>
            </a:r>
            <a:r>
              <a:rPr kumimoji="1" lang="zh-TW" altLang="en-US" sz="4400" dirty="0">
                <a:latin typeface="DFKai-SB" charset="-120"/>
                <a:ea typeface="DFKai-SB" charset="-120"/>
                <a:cs typeface="DFKai-SB" charset="-120"/>
              </a:rPr>
              <a:t>模組繪製）</a:t>
            </a:r>
            <a:endParaRPr kumimoji="1" lang="zh-TW" altLang="en-US" sz="4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0" t="7212"/>
          <a:stretch/>
        </p:blipFill>
        <p:spPr>
          <a:xfrm>
            <a:off x="1594884" y="1464002"/>
            <a:ext cx="8714727" cy="5143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129092" y="1094670"/>
            <a:ext cx="409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須先安裝</a:t>
            </a:r>
            <a:r>
              <a:rPr kumimoji="1" lang="en-US" altLang="zh-TW" dirty="0" err="1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plotly</a:t>
            </a: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模組</a:t>
            </a:r>
            <a:endParaRPr kumimoji="1" lang="zh-TW" altLang="en-US" dirty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378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7280328" y="1092343"/>
            <a:ext cx="41094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TW" dirty="0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import </a:t>
            </a:r>
            <a:r>
              <a:rPr kumimoji="1" lang="en-US" altLang="zh-TW" dirty="0" err="1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plotly</a:t>
            </a: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並且使它可以離線使用</a:t>
            </a:r>
            <a:endParaRPr kumimoji="1" lang="en-US" altLang="zh-TW" dirty="0" smtClean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每一個</a:t>
            </a:r>
            <a:r>
              <a:rPr kumimoji="1" lang="zh-TW" altLang="en-US" dirty="0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「</a:t>
            </a:r>
            <a:r>
              <a:rPr kumimoji="1" lang="en-US" altLang="zh-TW" dirty="0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Scatter(x=</a:t>
            </a:r>
            <a:r>
              <a:rPr kumimoji="1" lang="mr-IN" altLang="zh-TW" dirty="0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…</a:t>
            </a:r>
            <a:r>
              <a:rPr kumimoji="1" lang="en-US" altLang="zh-TW" dirty="0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..</a:t>
            </a:r>
            <a:r>
              <a:rPr kumimoji="1" lang="zh-TW" altLang="en-US" dirty="0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」</a:t>
            </a: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會繪製出一條曲線</a:t>
            </a:r>
            <a:endParaRPr kumimoji="1" lang="zh-TW" altLang="en-US" dirty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323528" y="231933"/>
            <a:ext cx="11573197" cy="724247"/>
          </a:xfrm>
        </p:spPr>
        <p:txBody>
          <a:bodyPr/>
          <a:lstStyle/>
          <a:p>
            <a:r>
              <a:rPr kumimoji="1" lang="zh-TW" altLang="en-US" sz="4400" dirty="0">
                <a:latin typeface="DFKai-SB" charset="-120"/>
                <a:ea typeface="DFKai-SB" charset="-120"/>
                <a:cs typeface="DFKai-SB" charset="-120"/>
              </a:rPr>
              <a:t>全年個股統計圖（以</a:t>
            </a:r>
            <a:r>
              <a:rPr kumimoji="1" lang="en-US" altLang="zh-TW" sz="4400" dirty="0" err="1">
                <a:latin typeface="Beirut" charset="-78"/>
                <a:ea typeface="Beirut" charset="-78"/>
                <a:cs typeface="Beirut" charset="-78"/>
              </a:rPr>
              <a:t>plotly</a:t>
            </a:r>
            <a:r>
              <a:rPr kumimoji="1" lang="zh-TW" altLang="en-US" sz="4400" dirty="0">
                <a:latin typeface="DFKai-SB" charset="-120"/>
                <a:ea typeface="DFKai-SB" charset="-120"/>
                <a:cs typeface="DFKai-SB" charset="-120"/>
              </a:rPr>
              <a:t>模組繪製）</a:t>
            </a:r>
            <a:endParaRPr kumimoji="1" lang="zh-TW" altLang="en-US" sz="4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8" r="22008" b="56512"/>
          <a:stretch/>
        </p:blipFill>
        <p:spPr>
          <a:xfrm>
            <a:off x="74428" y="956180"/>
            <a:ext cx="7125306" cy="3860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9" t="44836" r="22009"/>
          <a:stretch/>
        </p:blipFill>
        <p:spPr>
          <a:xfrm>
            <a:off x="5348177" y="2151836"/>
            <a:ext cx="6750567" cy="4627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30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323528" y="231933"/>
            <a:ext cx="11573197" cy="724247"/>
          </a:xfrm>
        </p:spPr>
        <p:txBody>
          <a:bodyPr/>
          <a:lstStyle/>
          <a:p>
            <a:r>
              <a:rPr kumimoji="1" lang="zh-TW" altLang="en-US" sz="4400" dirty="0">
                <a:latin typeface="DFKai-SB" charset="-120"/>
                <a:ea typeface="DFKai-SB" charset="-120"/>
                <a:cs typeface="DFKai-SB" charset="-120"/>
              </a:rPr>
              <a:t>全年個股統計圖（以</a:t>
            </a:r>
            <a:r>
              <a:rPr kumimoji="1" lang="en-US" altLang="zh-TW" sz="4400" dirty="0" err="1">
                <a:latin typeface="Beirut" charset="-78"/>
                <a:ea typeface="Beirut" charset="-78"/>
                <a:cs typeface="Beirut" charset="-78"/>
              </a:rPr>
              <a:t>plotly</a:t>
            </a:r>
            <a:r>
              <a:rPr kumimoji="1" lang="zh-TW" altLang="en-US" sz="4400" dirty="0">
                <a:latin typeface="DFKai-SB" charset="-120"/>
                <a:ea typeface="DFKai-SB" charset="-120"/>
                <a:cs typeface="DFKai-SB" charset="-120"/>
              </a:rPr>
              <a:t>模組繪製）</a:t>
            </a:r>
            <a:endParaRPr kumimoji="1" lang="zh-TW" altLang="en-US" sz="4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7" y="956180"/>
            <a:ext cx="10832737" cy="5785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2065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334287" y="135113"/>
            <a:ext cx="11573197" cy="724247"/>
          </a:xfrm>
        </p:spPr>
        <p:txBody>
          <a:bodyPr/>
          <a:lstStyle/>
          <a:p>
            <a:r>
              <a:rPr kumimoji="1" lang="zh-TW" altLang="en-US" sz="4400" dirty="0" smtClean="0">
                <a:latin typeface="DFKai-SB" charset="-120"/>
                <a:ea typeface="DFKai-SB" charset="-120"/>
                <a:cs typeface="DFKai-SB" charset="-120"/>
              </a:rPr>
              <a:t>補充：單月個股</a:t>
            </a:r>
            <a:r>
              <a:rPr kumimoji="1" lang="zh-TW" altLang="en-US" sz="4400" dirty="0">
                <a:latin typeface="DFKai-SB" charset="-120"/>
                <a:ea typeface="DFKai-SB" charset="-120"/>
                <a:cs typeface="DFKai-SB" charset="-120"/>
              </a:rPr>
              <a:t>統計圖（以</a:t>
            </a:r>
            <a:r>
              <a:rPr kumimoji="1" lang="en-US" altLang="zh-TW" sz="4400" dirty="0" err="1">
                <a:latin typeface="Beirut" charset="-78"/>
                <a:ea typeface="Beirut" charset="-78"/>
                <a:cs typeface="Beirut" charset="-78"/>
              </a:rPr>
              <a:t>plotly</a:t>
            </a:r>
            <a:r>
              <a:rPr kumimoji="1" lang="zh-TW" altLang="en-US" sz="4400" dirty="0">
                <a:latin typeface="DFKai-SB" charset="-120"/>
                <a:ea typeface="DFKai-SB" charset="-120"/>
                <a:cs typeface="DFKai-SB" charset="-120"/>
              </a:rPr>
              <a:t>模組繪製）</a:t>
            </a:r>
            <a:endParaRPr kumimoji="1" lang="zh-TW" altLang="en-US" sz="4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7" t="9361"/>
          <a:stretch/>
        </p:blipFill>
        <p:spPr>
          <a:xfrm>
            <a:off x="2083981" y="859360"/>
            <a:ext cx="7827055" cy="5798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760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334287" y="135113"/>
            <a:ext cx="11573197" cy="724247"/>
          </a:xfrm>
        </p:spPr>
        <p:txBody>
          <a:bodyPr/>
          <a:lstStyle/>
          <a:p>
            <a:r>
              <a:rPr kumimoji="1" lang="zh-TW" altLang="en-US" sz="4400" dirty="0" smtClean="0">
                <a:latin typeface="DFKai-SB" charset="-120"/>
                <a:ea typeface="DFKai-SB" charset="-120"/>
                <a:cs typeface="DFKai-SB" charset="-120"/>
              </a:rPr>
              <a:t>補充：單月個股</a:t>
            </a:r>
            <a:r>
              <a:rPr kumimoji="1" lang="zh-TW" altLang="en-US" sz="4400" dirty="0">
                <a:latin typeface="DFKai-SB" charset="-120"/>
                <a:ea typeface="DFKai-SB" charset="-120"/>
                <a:cs typeface="DFKai-SB" charset="-120"/>
              </a:rPr>
              <a:t>統計圖（以</a:t>
            </a:r>
            <a:r>
              <a:rPr kumimoji="1" lang="en-US" altLang="zh-TW" sz="4400" dirty="0" err="1">
                <a:latin typeface="Beirut" charset="-78"/>
                <a:ea typeface="Beirut" charset="-78"/>
                <a:cs typeface="Beirut" charset="-78"/>
              </a:rPr>
              <a:t>plotly</a:t>
            </a:r>
            <a:r>
              <a:rPr kumimoji="1" lang="zh-TW" altLang="en-US" sz="4400" dirty="0">
                <a:latin typeface="DFKai-SB" charset="-120"/>
                <a:ea typeface="DFKai-SB" charset="-120"/>
                <a:cs typeface="DFKai-SB" charset="-120"/>
              </a:rPr>
              <a:t>模組繪製）</a:t>
            </a:r>
            <a:endParaRPr kumimoji="1" lang="zh-TW" altLang="en-US" sz="4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78" y="987130"/>
            <a:ext cx="10249613" cy="5474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026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323529" y="188902"/>
            <a:ext cx="11573197" cy="724247"/>
          </a:xfrm>
        </p:spPr>
        <p:txBody>
          <a:bodyPr/>
          <a:lstStyle/>
          <a:p>
            <a:r>
              <a:rPr kumimoji="1" lang="zh-TW" altLang="en-US" sz="4400" dirty="0" smtClean="0">
                <a:latin typeface="DFKai-SB" charset="-120"/>
                <a:ea typeface="DFKai-SB" charset="-120"/>
                <a:cs typeface="DFKai-SB" charset="-120"/>
              </a:rPr>
              <a:t>補充：全</a:t>
            </a:r>
            <a:r>
              <a:rPr kumimoji="1" lang="zh-TW" altLang="en-US" sz="4400" dirty="0">
                <a:latin typeface="DFKai-SB" charset="-120"/>
                <a:ea typeface="DFKai-SB" charset="-120"/>
                <a:cs typeface="DFKai-SB" charset="-120"/>
              </a:rPr>
              <a:t>年個股統計圖</a:t>
            </a:r>
            <a:r>
              <a:rPr kumimoji="1" lang="zh-TW" altLang="en-US" sz="4400" dirty="0" smtClean="0">
                <a:latin typeface="DFKai-SB" charset="-120"/>
                <a:ea typeface="DFKai-SB" charset="-120"/>
                <a:cs typeface="DFKai-SB" charset="-120"/>
              </a:rPr>
              <a:t>（課堂內容結合書）</a:t>
            </a:r>
            <a:endParaRPr kumimoji="1" lang="zh-TW" altLang="en-US" sz="4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4" t="9950"/>
          <a:stretch/>
        </p:blipFill>
        <p:spPr>
          <a:xfrm>
            <a:off x="1204002" y="1256308"/>
            <a:ext cx="9812250" cy="5252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87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323529" y="188902"/>
            <a:ext cx="11573197" cy="724247"/>
          </a:xfrm>
        </p:spPr>
        <p:txBody>
          <a:bodyPr/>
          <a:lstStyle/>
          <a:p>
            <a:r>
              <a:rPr kumimoji="1" lang="zh-TW" altLang="en-US" sz="4400" dirty="0" smtClean="0">
                <a:latin typeface="DFKai-SB" charset="-120"/>
                <a:ea typeface="DFKai-SB" charset="-120"/>
                <a:cs typeface="DFKai-SB" charset="-120"/>
              </a:rPr>
              <a:t>補充：全</a:t>
            </a:r>
            <a:r>
              <a:rPr kumimoji="1" lang="zh-TW" altLang="en-US" sz="4400" dirty="0">
                <a:latin typeface="DFKai-SB" charset="-120"/>
                <a:ea typeface="DFKai-SB" charset="-120"/>
                <a:cs typeface="DFKai-SB" charset="-120"/>
              </a:rPr>
              <a:t>年個股統計圖</a:t>
            </a:r>
            <a:r>
              <a:rPr kumimoji="1" lang="zh-TW" altLang="en-US" sz="4400" dirty="0" smtClean="0">
                <a:latin typeface="DFKai-SB" charset="-120"/>
                <a:ea typeface="DFKai-SB" charset="-120"/>
                <a:cs typeface="DFKai-SB" charset="-120"/>
              </a:rPr>
              <a:t>（課堂內容結合書）</a:t>
            </a:r>
            <a:endParaRPr kumimoji="1" lang="zh-TW" altLang="en-US" sz="4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" r="7084" b="69301"/>
          <a:stretch/>
        </p:blipFill>
        <p:spPr>
          <a:xfrm>
            <a:off x="1034654" y="2122179"/>
            <a:ext cx="10150946" cy="2613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0761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323529" y="188902"/>
            <a:ext cx="11573197" cy="724247"/>
          </a:xfrm>
        </p:spPr>
        <p:txBody>
          <a:bodyPr/>
          <a:lstStyle/>
          <a:p>
            <a:r>
              <a:rPr kumimoji="1" lang="zh-TW" altLang="en-US" sz="4400" dirty="0" smtClean="0">
                <a:latin typeface="DFKai-SB" charset="-120"/>
                <a:ea typeface="DFKai-SB" charset="-120"/>
                <a:cs typeface="DFKai-SB" charset="-120"/>
              </a:rPr>
              <a:t>補充：全</a:t>
            </a:r>
            <a:r>
              <a:rPr kumimoji="1" lang="zh-TW" altLang="en-US" sz="4400" dirty="0">
                <a:latin typeface="DFKai-SB" charset="-120"/>
                <a:ea typeface="DFKai-SB" charset="-120"/>
                <a:cs typeface="DFKai-SB" charset="-120"/>
              </a:rPr>
              <a:t>年個股統計圖</a:t>
            </a:r>
            <a:r>
              <a:rPr kumimoji="1" lang="zh-TW" altLang="en-US" sz="4400" dirty="0" smtClean="0">
                <a:latin typeface="DFKai-SB" charset="-120"/>
                <a:ea typeface="DFKai-SB" charset="-120"/>
                <a:cs typeface="DFKai-SB" charset="-120"/>
              </a:rPr>
              <a:t>（課堂內容結合書）</a:t>
            </a:r>
            <a:endParaRPr kumimoji="1" lang="zh-TW" altLang="en-US" sz="48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79" y="1115167"/>
            <a:ext cx="10279095" cy="5489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9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295274" y="53790"/>
            <a:ext cx="11573197" cy="724247"/>
          </a:xfrm>
        </p:spPr>
        <p:txBody>
          <a:bodyPr/>
          <a:lstStyle/>
          <a:p>
            <a:r>
              <a:rPr kumimoji="1" lang="zh-TW" altLang="en-US" sz="4800" dirty="0">
                <a:latin typeface="DFKai-SB" charset="-120"/>
                <a:ea typeface="DFKai-SB" charset="-120"/>
                <a:cs typeface="DFKai-SB" charset="-120"/>
              </a:rPr>
              <a:t>目錄</a:t>
            </a:r>
            <a:endParaRPr kumimoji="1" lang="zh-TW" altLang="en-US" sz="4800" dirty="0"/>
          </a:p>
        </p:txBody>
      </p:sp>
      <p:sp>
        <p:nvSpPr>
          <p:cNvPr id="4" name="矩形 3"/>
          <p:cNvSpPr/>
          <p:nvPr/>
        </p:nvSpPr>
        <p:spPr>
          <a:xfrm>
            <a:off x="209213" y="555761"/>
            <a:ext cx="10892679" cy="6160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kumimoji="1" lang="zh-TW" altLang="en-US" sz="2800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前言</a:t>
            </a:r>
            <a:endParaRPr kumimoji="1" lang="en-US" altLang="zh-TW" sz="2800" dirty="0" smtClean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kumimoji="1" lang="zh-TW" altLang="en-US" sz="2800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何謂</a:t>
            </a:r>
            <a:r>
              <a:rPr kumimoji="1" lang="en-US" altLang="zh-TW" sz="2800" dirty="0" err="1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plotly</a:t>
            </a:r>
            <a:r>
              <a:rPr kumimoji="1" lang="zh-TW" altLang="en-US" sz="2800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及如何取得資料</a:t>
            </a:r>
            <a:endParaRPr kumimoji="1" lang="en-US" altLang="zh-TW" sz="2800" dirty="0" smtClean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kumimoji="1" lang="zh-TW" altLang="en-US" sz="2800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繪製單月個股統計圖</a:t>
            </a:r>
            <a:endParaRPr kumimoji="1" lang="en-US" altLang="zh-TW" sz="2800" dirty="0" smtClean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kumimoji="1" lang="zh-TW" altLang="en-US" sz="2800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繪製全年個股統計圖</a:t>
            </a:r>
            <a:endParaRPr kumimoji="1" lang="en-US" altLang="zh-TW" sz="2800" dirty="0" smtClean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kumimoji="1" lang="zh-TW" altLang="en-US" sz="2800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繪製全年個股統計圖（以</a:t>
            </a:r>
            <a:r>
              <a:rPr kumimoji="1" lang="en-US" altLang="zh-TW" sz="2800" dirty="0" err="1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plotly</a:t>
            </a:r>
            <a:r>
              <a:rPr kumimoji="1" lang="zh-TW" altLang="en-US" sz="2800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模組繪製）</a:t>
            </a:r>
            <a:endParaRPr kumimoji="1" lang="en-US" altLang="zh-TW" sz="2800" dirty="0" smtClean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kumimoji="1" lang="zh-TW" altLang="en-US" sz="2800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補充</a:t>
            </a:r>
            <a:endParaRPr kumimoji="1" lang="en-US" altLang="zh-TW" sz="2800" dirty="0" smtClean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pPr marL="914400" lvl="1" indent="-457200">
              <a:lnSpc>
                <a:spcPct val="150000"/>
              </a:lnSpc>
              <a:spcBef>
                <a:spcPts val="1000"/>
              </a:spcBef>
              <a:buFont typeface="Wingdings" charset="2"/>
              <a:buChar char="Ø"/>
            </a:pPr>
            <a:r>
              <a:rPr kumimoji="1" lang="zh-TW" altLang="en-US" sz="2800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繪製單月個股統計圖（以</a:t>
            </a:r>
            <a:r>
              <a:rPr kumimoji="1" lang="en-US" altLang="zh-TW" sz="2800" dirty="0" err="1" smtClean="0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plotly</a:t>
            </a:r>
            <a:r>
              <a:rPr kumimoji="1" lang="zh-TW" altLang="en-US" sz="2800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模組繪製）</a:t>
            </a:r>
            <a:endParaRPr kumimoji="1" lang="en-US" altLang="zh-TW" sz="2800" dirty="0" smtClean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pPr marL="914400" lvl="1" indent="-457200">
              <a:lnSpc>
                <a:spcPct val="150000"/>
              </a:lnSpc>
              <a:spcBef>
                <a:spcPts val="1000"/>
              </a:spcBef>
              <a:buFont typeface="Wingdings" charset="2"/>
              <a:buChar char="Ø"/>
            </a:pPr>
            <a:r>
              <a:rPr kumimoji="1" lang="zh-TW" altLang="en-US" sz="2800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繪製全年個股統計圖（課堂內容結合書中方法）</a:t>
            </a:r>
            <a:endParaRPr kumimoji="1" lang="en-US" altLang="zh-TW" sz="2800" dirty="0" smtClean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21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F691C40-340A-44BC-A6B3-C3A20A9ED913}"/>
              </a:ext>
            </a:extLst>
          </p:cNvPr>
          <p:cNvSpPr txBox="1"/>
          <p:nvPr/>
        </p:nvSpPr>
        <p:spPr>
          <a:xfrm>
            <a:off x="7210424" y="2910883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defTabSz="914286"/>
            <a:r>
              <a:rPr lang="en-US" altLang="ko-KR" sz="5867" dirty="0">
                <a:solidFill>
                  <a:prstClr val="white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prstClr val="white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85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323529" y="204397"/>
            <a:ext cx="11573197" cy="724247"/>
          </a:xfrm>
        </p:spPr>
        <p:txBody>
          <a:bodyPr/>
          <a:lstStyle/>
          <a:p>
            <a:r>
              <a:rPr kumimoji="1" lang="zh-TW" altLang="en-US" sz="4800" dirty="0">
                <a:latin typeface="DFKai-SB" charset="-120"/>
                <a:ea typeface="DFKai-SB" charset="-120"/>
                <a:cs typeface="DFKai-SB" charset="-120"/>
              </a:rPr>
              <a:t>前言</a:t>
            </a:r>
            <a:endParaRPr kumimoji="1" lang="zh-TW" altLang="en-US" sz="4800" dirty="0"/>
          </a:p>
        </p:txBody>
      </p:sp>
      <p:sp>
        <p:nvSpPr>
          <p:cNvPr id="3" name="矩形 2"/>
          <p:cNvSpPr/>
          <p:nvPr/>
        </p:nvSpPr>
        <p:spPr>
          <a:xfrm>
            <a:off x="323529" y="1147331"/>
            <a:ext cx="11573197" cy="5434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kumimoji="1" lang="zh-TW" altLang="en-US" sz="2800" dirty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股票市場強調公開透明，幾乎所有股票資訊皆可在台灣證券交易所取得。</a:t>
            </a:r>
            <a:endParaRPr kumimoji="1" lang="en-US" altLang="zh-TW" sz="2800" dirty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kumimoji="1" lang="zh-TW" altLang="en-US" sz="2800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如何在擷取資料後進行收集分析，最後再執行資料視覺化的動作是許多人關心的話題。</a:t>
            </a:r>
            <a:endParaRPr kumimoji="1" lang="en-US" altLang="zh-TW" sz="2800" dirty="0" smtClean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Font typeface="Arial"/>
              <a:buChar char="•"/>
            </a:pPr>
            <a:r>
              <a:rPr kumimoji="1" lang="zh-TW" altLang="en-US" sz="2800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本報告擷取</a:t>
            </a:r>
            <a:r>
              <a:rPr kumimoji="1" lang="zh-TW" altLang="en-US" sz="2800" dirty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來自台灣證券交易所的資料（</a:t>
            </a:r>
            <a:r>
              <a:rPr kumimoji="1" lang="en-US" altLang="zh-TW" sz="2800" dirty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2017 </a:t>
            </a:r>
            <a:r>
              <a:rPr kumimoji="1" lang="zh-TW" altLang="en-US" sz="2800" dirty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年）（</a:t>
            </a:r>
            <a:r>
              <a:rPr kumimoji="1" lang="en-US" altLang="zh-TW" sz="2800" dirty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2317</a:t>
            </a:r>
            <a:r>
              <a:rPr kumimoji="1" lang="zh-TW" altLang="en-US" sz="2800" dirty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鴻海</a:t>
            </a:r>
            <a:r>
              <a:rPr kumimoji="1" lang="en-US" altLang="zh-TW" sz="2800" dirty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)</a:t>
            </a:r>
            <a:r>
              <a:rPr kumimoji="1" lang="zh-TW" altLang="en-US" sz="2800" dirty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，呈現以下各圖：</a:t>
            </a:r>
            <a:endParaRPr kumimoji="1" lang="en-US" altLang="zh-TW" sz="2800" dirty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Font typeface="Wingdings" charset="2"/>
              <a:buChar char="Ø"/>
            </a:pPr>
            <a:r>
              <a:rPr kumimoji="1" lang="zh-TW" altLang="en-US" sz="2400" dirty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單月個股統計圖</a:t>
            </a:r>
            <a:endParaRPr kumimoji="1" lang="en-US" altLang="zh-TW" sz="2400" dirty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Font typeface="Wingdings" charset="2"/>
              <a:buChar char="Ø"/>
            </a:pPr>
            <a:r>
              <a:rPr kumimoji="1" lang="zh-TW" altLang="en-US" sz="2400" dirty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全年個股統計圖</a:t>
            </a:r>
            <a:endParaRPr kumimoji="1" lang="en-US" altLang="zh-TW" sz="2400" dirty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pPr marL="685800" lvl="1" indent="-228600">
              <a:lnSpc>
                <a:spcPct val="150000"/>
              </a:lnSpc>
              <a:spcBef>
                <a:spcPts val="500"/>
              </a:spcBef>
              <a:buFont typeface="Wingdings" charset="2"/>
              <a:buChar char="Ø"/>
            </a:pPr>
            <a:r>
              <a:rPr kumimoji="1" lang="zh-TW" altLang="en-US" sz="2400" dirty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全年個股統計圖（以</a:t>
            </a:r>
            <a:r>
              <a:rPr kumimoji="1" lang="en-US" altLang="zh-TW" sz="2400" dirty="0" err="1">
                <a:solidFill>
                  <a:schemeClr val="bg1"/>
                </a:solidFill>
                <a:latin typeface="Microsoft JhengHei" charset="-120"/>
                <a:ea typeface="Microsoft JhengHei" charset="-120"/>
                <a:cs typeface="Microsoft JhengHei" charset="-120"/>
              </a:rPr>
              <a:t>plotly</a:t>
            </a:r>
            <a:r>
              <a:rPr kumimoji="1" lang="zh-TW" altLang="en-US" sz="2400" dirty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模組繪製）</a:t>
            </a:r>
          </a:p>
        </p:txBody>
      </p:sp>
    </p:spTree>
    <p:extLst>
      <p:ext uri="{BB962C8B-B14F-4D97-AF65-F5344CB8AC3E}">
        <p14:creationId xmlns:p14="http://schemas.microsoft.com/office/powerpoint/2010/main" val="65409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4671012" y="129096"/>
            <a:ext cx="2849977" cy="724247"/>
          </a:xfrm>
        </p:spPr>
        <p:txBody>
          <a:bodyPr/>
          <a:lstStyle/>
          <a:p>
            <a:r>
              <a:rPr kumimoji="1" lang="en-US" altLang="zh-TW" b="1" dirty="0" err="1">
                <a:latin typeface="Beirut" charset="-78"/>
                <a:ea typeface="Beirut" charset="-78"/>
                <a:cs typeface="Beirut" charset="-78"/>
              </a:rPr>
              <a:t>P</a:t>
            </a:r>
            <a:r>
              <a:rPr kumimoji="1" lang="en-US" altLang="zh-TW" b="1" dirty="0" err="1" smtClean="0">
                <a:latin typeface="Beirut" charset="-78"/>
                <a:ea typeface="Beirut" charset="-78"/>
                <a:cs typeface="Beirut" charset="-78"/>
              </a:rPr>
              <a:t>lotly</a:t>
            </a:r>
            <a:endParaRPr kumimoji="1" lang="zh-TW" altLang="en-US" b="1" dirty="0">
              <a:latin typeface="Beirut" charset="-78"/>
              <a:ea typeface="Beirut" charset="-78"/>
              <a:cs typeface="Beirut" charset="-78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0607" y="1025465"/>
            <a:ext cx="605907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sz="2800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主要用來畫圖，能快速繪製賞心悅目的圖表，幫助統計分析與報表的呈現，還能更進一步做到視覺化互動報表，</a:t>
            </a:r>
            <a:endParaRPr lang="en-US" altLang="zh-TW" sz="2800" dirty="0" smtClean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sz="2800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相比 </a:t>
            </a:r>
            <a:r>
              <a:rPr lang="en-US" altLang="zh-TW" sz="2800" dirty="0" err="1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Matplotlib</a:t>
            </a:r>
            <a:r>
              <a:rPr lang="en-US" altLang="zh-TW" sz="2800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 </a:t>
            </a:r>
            <a:r>
              <a:rPr lang="zh-TW" altLang="en-US" sz="2800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將資料視覺化提升到新層次。</a:t>
            </a:r>
            <a:endParaRPr lang="en-US" altLang="zh-TW" sz="2800" dirty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TW" altLang="en-US" sz="2800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同時支援線上和離線模式，既能在瀏覽器展示圖表，也能存入電腦。</a:t>
            </a:r>
            <a:endParaRPr lang="en-US" altLang="zh-TW" sz="2800" dirty="0" smtClean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endParaRPr lang="zh-TW" altLang="en-US" sz="2800" dirty="0" smtClean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435" y="1642937"/>
            <a:ext cx="5604403" cy="445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0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309402" y="139850"/>
            <a:ext cx="11573197" cy="724247"/>
          </a:xfrm>
        </p:spPr>
        <p:txBody>
          <a:bodyPr/>
          <a:lstStyle/>
          <a:p>
            <a:r>
              <a:rPr kumimoji="1" lang="zh-TW" altLang="en-US" sz="4400" dirty="0" smtClean="0">
                <a:latin typeface="DFKai-SB" charset="-120"/>
                <a:ea typeface="DFKai-SB" charset="-120"/>
                <a:cs typeface="DFKai-SB" charset="-120"/>
              </a:rPr>
              <a:t>取</a:t>
            </a:r>
            <a:r>
              <a:rPr kumimoji="1" lang="zh-TW" altLang="en-US" sz="4400" dirty="0" smtClean="0">
                <a:latin typeface="DFKai-SB" charset="-120"/>
                <a:ea typeface="DFKai-SB" charset="-120"/>
                <a:cs typeface="DFKai-SB" charset="-120"/>
              </a:rPr>
              <a:t>得資</a:t>
            </a:r>
            <a:r>
              <a:rPr kumimoji="1" lang="zh-TW" altLang="en-US" sz="4400" dirty="0">
                <a:latin typeface="DFKai-SB" charset="-120"/>
                <a:ea typeface="DFKai-SB" charset="-120"/>
                <a:cs typeface="DFKai-SB" charset="-120"/>
              </a:rPr>
              <a:t>料</a:t>
            </a:r>
            <a:endParaRPr kumimoji="1" lang="zh-TW" altLang="en-US" sz="44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" y="1063756"/>
            <a:ext cx="7558955" cy="4392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5" r="3637" b="5570"/>
          <a:stretch/>
        </p:blipFill>
        <p:spPr>
          <a:xfrm>
            <a:off x="78357" y="1063756"/>
            <a:ext cx="10921676" cy="5107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9" b="5801"/>
          <a:stretch/>
        </p:blipFill>
        <p:spPr>
          <a:xfrm>
            <a:off x="78357" y="991909"/>
            <a:ext cx="11857700" cy="5251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982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309401" y="268946"/>
            <a:ext cx="11573197" cy="724247"/>
          </a:xfrm>
        </p:spPr>
        <p:txBody>
          <a:bodyPr/>
          <a:lstStyle/>
          <a:p>
            <a:r>
              <a:rPr kumimoji="1" lang="zh-TW" altLang="en-US" sz="4400" dirty="0">
                <a:latin typeface="DFKai-SB" charset="-120"/>
                <a:ea typeface="DFKai-SB" charset="-120"/>
                <a:cs typeface="DFKai-SB" charset="-120"/>
              </a:rPr>
              <a:t>取</a:t>
            </a:r>
            <a:r>
              <a:rPr kumimoji="1" lang="zh-TW" altLang="en-US" sz="4400" dirty="0" smtClean="0">
                <a:latin typeface="DFKai-SB" charset="-120"/>
                <a:ea typeface="DFKai-SB" charset="-120"/>
                <a:cs typeface="DFKai-SB" charset="-120"/>
              </a:rPr>
              <a:t>得資</a:t>
            </a:r>
            <a:r>
              <a:rPr kumimoji="1" lang="zh-TW" altLang="en-US" sz="4400" dirty="0">
                <a:latin typeface="DFKai-SB" charset="-120"/>
                <a:ea typeface="DFKai-SB" charset="-120"/>
                <a:cs typeface="DFKai-SB" charset="-120"/>
              </a:rPr>
              <a:t>料</a:t>
            </a:r>
            <a:endParaRPr kumimoji="1" lang="zh-TW" altLang="en-US" sz="4400" dirty="0"/>
          </a:p>
        </p:txBody>
      </p:sp>
      <p:pic>
        <p:nvPicPr>
          <p:cNvPr id="3" name="內容版面配置區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47" r="1818" b="6881"/>
          <a:stretch/>
        </p:blipFill>
        <p:spPr>
          <a:xfrm>
            <a:off x="347427" y="1118795"/>
            <a:ext cx="11497144" cy="5497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48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481524" y="105836"/>
            <a:ext cx="11573197" cy="724247"/>
          </a:xfrm>
        </p:spPr>
        <p:txBody>
          <a:bodyPr/>
          <a:lstStyle/>
          <a:p>
            <a:r>
              <a:rPr kumimoji="1" lang="zh-TW" altLang="en-US" sz="4000" dirty="0">
                <a:latin typeface="DFKai-SB" charset="-120"/>
                <a:ea typeface="DFKai-SB" charset="-120"/>
                <a:cs typeface="DFKai-SB" charset="-120"/>
              </a:rPr>
              <a:t>單月個股統計圖（</a:t>
            </a:r>
            <a:r>
              <a:rPr kumimoji="1" lang="en-US" altLang="zh-TW" sz="4000" dirty="0">
                <a:latin typeface="Times New Roman" charset="0"/>
                <a:ea typeface="Times New Roman" charset="0"/>
                <a:cs typeface="Times New Roman" charset="0"/>
              </a:rPr>
              <a:t>2017</a:t>
            </a:r>
            <a:r>
              <a:rPr kumimoji="1" lang="zh-TW" altLang="en-US" sz="4000" dirty="0">
                <a:latin typeface="DFKai-SB" charset="-120"/>
                <a:ea typeface="DFKai-SB" charset="-120"/>
                <a:cs typeface="DFKai-SB" charset="-120"/>
              </a:rPr>
              <a:t>年</a:t>
            </a:r>
            <a:r>
              <a:rPr kumimoji="1" lang="en-US" altLang="zh-TW" sz="4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kumimoji="1" lang="zh-TW" altLang="en-US" sz="4000" dirty="0" smtClean="0">
                <a:latin typeface="DFKai-SB" charset="-120"/>
                <a:ea typeface="DFKai-SB" charset="-120"/>
                <a:cs typeface="DFKai-SB" charset="-120"/>
              </a:rPr>
              <a:t>月</a:t>
            </a:r>
            <a:r>
              <a:rPr kumimoji="1" lang="en-US" altLang="zh-TW" sz="4000" dirty="0" smtClean="0">
                <a:latin typeface="DFKai-SB" charset="-120"/>
                <a:ea typeface="DFKai-SB" charset="-120"/>
                <a:cs typeface="DFKai-SB" charset="-120"/>
              </a:rPr>
              <a:t>)(</a:t>
            </a:r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2317</a:t>
            </a:r>
            <a:r>
              <a:rPr kumimoji="1" lang="zh-TW" altLang="en-US" sz="4000" dirty="0">
                <a:latin typeface="DFKai-SB" charset="-120"/>
                <a:ea typeface="DFKai-SB" charset="-120"/>
                <a:cs typeface="DFKai-SB" charset="-120"/>
              </a:rPr>
              <a:t>鴻海）</a:t>
            </a:r>
            <a:endParaRPr kumimoji="1" lang="zh-TW" altLang="en-US" sz="6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3" t="12584" r="24282"/>
          <a:stretch/>
        </p:blipFill>
        <p:spPr>
          <a:xfrm>
            <a:off x="144850" y="1316274"/>
            <a:ext cx="7955658" cy="5055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字方塊 3"/>
          <p:cNvSpPr txBox="1"/>
          <p:nvPr/>
        </p:nvSpPr>
        <p:spPr>
          <a:xfrm>
            <a:off x="8100508" y="1420772"/>
            <a:ext cx="3954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TW" dirty="0" err="1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convertDate</a:t>
            </a:r>
            <a:r>
              <a:rPr kumimoji="1" lang="en-US" altLang="zh-TW" dirty="0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 </a:t>
            </a: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的功能是將民國年的日期字串轉換成西元年的日期字串</a:t>
            </a:r>
            <a:endParaRPr kumimoji="1" lang="en-US" altLang="zh-TW" dirty="0" smtClean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（如：</a:t>
            </a:r>
            <a:r>
              <a:rPr kumimoji="1" lang="en-US" altLang="zh-TW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106/01/02</a:t>
            </a: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轉成</a:t>
            </a:r>
            <a:r>
              <a:rPr kumimoji="1" lang="en-US" altLang="zh-TW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20170102</a:t>
            </a:r>
            <a:r>
              <a:rPr kumimoji="1" lang="en-US" altLang="zh-TW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)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8186569" y="3335251"/>
            <a:ext cx="3593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TW" dirty="0" err="1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twodigit</a:t>
            </a: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的功能是將個位數字前面加「</a:t>
            </a:r>
            <a:r>
              <a:rPr kumimoji="1" lang="en-US" altLang="zh-TW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」，使成為二位數字串（如：「</a:t>
            </a:r>
            <a:r>
              <a:rPr kumimoji="1" lang="en-US" altLang="zh-TW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」轉換為「</a:t>
            </a:r>
            <a:r>
              <a:rPr kumimoji="1" lang="en-US" altLang="zh-TW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05</a:t>
            </a: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」）</a:t>
            </a:r>
            <a:endParaRPr kumimoji="1" lang="en-US" altLang="zh-TW" dirty="0" smtClean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186569" y="4894272"/>
            <a:ext cx="3641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zh-TW" dirty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f</a:t>
            </a:r>
            <a:r>
              <a:rPr kumimoji="1" lang="en-US" altLang="zh-TW" dirty="0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or </a:t>
            </a:r>
            <a:r>
              <a:rPr kumimoji="1" lang="en-US" altLang="zh-TW" dirty="0" err="1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i</a:t>
            </a:r>
            <a:r>
              <a:rPr kumimoji="1" lang="en-US" altLang="zh-TW" dirty="0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 in range</a:t>
            </a:r>
            <a:r>
              <a:rPr kumimoji="1" lang="zh-TW" altLang="en-US" dirty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（</a:t>
            </a:r>
            <a:r>
              <a:rPr kumimoji="1" lang="en-US" altLang="zh-TW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1,</a:t>
            </a:r>
            <a:r>
              <a:rPr kumimoji="1" lang="zh-TW" alt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TW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13</a:t>
            </a:r>
            <a:r>
              <a:rPr kumimoji="1" lang="zh-TW" alt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）</a:t>
            </a:r>
            <a:r>
              <a:rPr kumimoji="1" lang="en-US" altLang="zh-TW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迴圈由</a:t>
            </a:r>
            <a:r>
              <a:rPr kumimoji="1" lang="en-US" altLang="zh-TW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1~12</a:t>
            </a:r>
            <a:r>
              <a:rPr kumimoji="1" lang="zh-TW" altLang="en-US" dirty="0" smtClean="0"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逐一讀取各月份的資料。</a:t>
            </a:r>
            <a:endParaRPr kumimoji="1" lang="en-US" altLang="zh-TW" dirty="0" smtClean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完整網址即為「網址前半」、「月份」及「網址後半」所組成。</a:t>
            </a:r>
            <a:endParaRPr kumimoji="1" lang="zh-TW" altLang="en-US" dirty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1895" y="6417678"/>
            <a:ext cx="82676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05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原網址：</a:t>
            </a:r>
            <a:r>
              <a:rPr kumimoji="1" lang="en-US" altLang="zh-TW" sz="105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https://</a:t>
            </a:r>
            <a:r>
              <a:rPr kumimoji="1" lang="en-US" altLang="zh-TW" sz="105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www.twse.com.tw</a:t>
            </a:r>
            <a:r>
              <a:rPr kumimoji="1" lang="en-US" altLang="zh-TW" sz="105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kumimoji="1" lang="en-US" altLang="zh-TW" sz="105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exchangeReport</a:t>
            </a:r>
            <a:r>
              <a:rPr kumimoji="1" lang="en-US" altLang="zh-TW" sz="105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  <a:r>
              <a:rPr kumimoji="1" lang="en-US" altLang="zh-TW" sz="105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STOCK_DAY?response</a:t>
            </a:r>
            <a:r>
              <a:rPr kumimoji="1" lang="en-US" altLang="zh-TW" sz="105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=</a:t>
            </a:r>
            <a:r>
              <a:rPr kumimoji="1" lang="en-US" altLang="zh-TW" sz="105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json&amp;date</a:t>
            </a:r>
            <a:r>
              <a:rPr kumimoji="1" lang="en-US" altLang="zh-TW" sz="105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=2017</a:t>
            </a:r>
            <a:r>
              <a:rPr kumimoji="1" lang="en-US" altLang="zh-TW" sz="1050" dirty="0" smtClean="0">
                <a:solidFill>
                  <a:srgbClr val="FFFF00"/>
                </a:solidFill>
              </a:rPr>
              <a:t>01</a:t>
            </a:r>
            <a:r>
              <a:rPr kumimoji="1" lang="en-US" altLang="zh-TW" sz="105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01&amp;stockNo=2317&amp;_1621658120384</a:t>
            </a:r>
            <a:endParaRPr kumimoji="1" lang="zh-TW" altLang="en-US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76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481524" y="105836"/>
            <a:ext cx="11573197" cy="724247"/>
          </a:xfrm>
        </p:spPr>
        <p:txBody>
          <a:bodyPr/>
          <a:lstStyle/>
          <a:p>
            <a:r>
              <a:rPr kumimoji="1" lang="zh-TW" altLang="en-US" sz="4000" dirty="0">
                <a:latin typeface="DFKai-SB" charset="-120"/>
                <a:ea typeface="DFKai-SB" charset="-120"/>
                <a:cs typeface="DFKai-SB" charset="-120"/>
              </a:rPr>
              <a:t>單月個股統計圖（</a:t>
            </a:r>
            <a:r>
              <a:rPr kumimoji="1" lang="en-US" altLang="zh-TW" sz="4000" dirty="0">
                <a:latin typeface="Times New Roman" charset="0"/>
                <a:ea typeface="Times New Roman" charset="0"/>
                <a:cs typeface="Times New Roman" charset="0"/>
              </a:rPr>
              <a:t>2017</a:t>
            </a:r>
            <a:r>
              <a:rPr kumimoji="1" lang="zh-TW" altLang="en-US" sz="4000" dirty="0">
                <a:latin typeface="DFKai-SB" charset="-120"/>
                <a:ea typeface="DFKai-SB" charset="-120"/>
                <a:cs typeface="DFKai-SB" charset="-120"/>
              </a:rPr>
              <a:t>年</a:t>
            </a:r>
            <a:r>
              <a:rPr kumimoji="1" lang="en-US" altLang="zh-TW" sz="4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kumimoji="1" lang="zh-TW" altLang="en-US" sz="4000" dirty="0" smtClean="0">
                <a:latin typeface="DFKai-SB" charset="-120"/>
                <a:ea typeface="DFKai-SB" charset="-120"/>
                <a:cs typeface="DFKai-SB" charset="-120"/>
              </a:rPr>
              <a:t>月</a:t>
            </a:r>
            <a:r>
              <a:rPr kumimoji="1" lang="en-US" altLang="zh-TW" sz="4000" dirty="0" smtClean="0">
                <a:latin typeface="DFKai-SB" charset="-120"/>
                <a:ea typeface="DFKai-SB" charset="-120"/>
                <a:cs typeface="DFKai-SB" charset="-120"/>
              </a:rPr>
              <a:t>)(</a:t>
            </a:r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2317</a:t>
            </a:r>
            <a:r>
              <a:rPr kumimoji="1" lang="zh-TW" altLang="en-US" sz="4000" dirty="0">
                <a:latin typeface="DFKai-SB" charset="-120"/>
                <a:ea typeface="DFKai-SB" charset="-120"/>
                <a:cs typeface="DFKai-SB" charset="-120"/>
              </a:rPr>
              <a:t>鴻海）</a:t>
            </a:r>
            <a:endParaRPr kumimoji="1" lang="zh-TW" altLang="en-US" sz="6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9" r="4561" b="525"/>
          <a:stretch/>
        </p:blipFill>
        <p:spPr>
          <a:xfrm>
            <a:off x="1" y="770911"/>
            <a:ext cx="8818406" cy="598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橢圓 6"/>
          <p:cNvSpPr/>
          <p:nvPr/>
        </p:nvSpPr>
        <p:spPr>
          <a:xfrm>
            <a:off x="-202019" y="686520"/>
            <a:ext cx="4603898" cy="91899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818407" y="914474"/>
            <a:ext cx="323631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須先使它可以正常顯示中文</a:t>
            </a:r>
            <a:endParaRPr kumimoji="1" lang="en-US" altLang="zh-TW" dirty="0" smtClean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轉換日期格式時，</a:t>
            </a:r>
            <a:r>
              <a:rPr kumimoji="1" lang="en-US" altLang="zh-TW" dirty="0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Pandas</a:t>
            </a: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會顯示資料被重設的警告訊息，可將上述警訊移除不顯示</a:t>
            </a: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。</a:t>
            </a:r>
            <a:endParaRPr kumimoji="1" lang="en-US" altLang="zh-TW" dirty="0" smtClean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en-US" altLang="zh-TW" dirty="0" err="1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os</a:t>
            </a: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模組提供操作目錄及檔案的方法，但在操作前要用</a:t>
            </a:r>
            <a:r>
              <a:rPr kumimoji="1" lang="en-US" altLang="zh-TW" dirty="0" err="1" smtClean="0">
                <a:solidFill>
                  <a:schemeClr val="bg1"/>
                </a:solidFill>
                <a:latin typeface="Beirut" charset="-78"/>
                <a:ea typeface="Beirut" charset="-78"/>
                <a:cs typeface="Beirut" charset="-78"/>
              </a:rPr>
              <a:t>os.path</a:t>
            </a:r>
            <a:r>
              <a:rPr kumimoji="1" lang="zh-TW" altLang="en-US" dirty="0" smtClean="0">
                <a:solidFill>
                  <a:schemeClr val="bg1"/>
                </a:solidFill>
                <a:latin typeface="DFKai-SB" charset="-120"/>
                <a:ea typeface="DFKai-SB" charset="-120"/>
                <a:cs typeface="DFKai-SB" charset="-120"/>
              </a:rPr>
              <a:t>模組以處理檔案路徑和名稱，檢查檔案或路徑是否存在。</a:t>
            </a:r>
            <a:endParaRPr kumimoji="1" lang="zh-TW" altLang="en-US" dirty="0">
              <a:solidFill>
                <a:schemeClr val="bg1"/>
              </a:solidFill>
              <a:latin typeface="DFKai-SB" charset="-120"/>
              <a:ea typeface="DFKai-SB" charset="-120"/>
              <a:cs typeface="DFKai-SB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8045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>
          <a:xfrm>
            <a:off x="481524" y="105836"/>
            <a:ext cx="11573197" cy="724247"/>
          </a:xfrm>
        </p:spPr>
        <p:txBody>
          <a:bodyPr/>
          <a:lstStyle/>
          <a:p>
            <a:r>
              <a:rPr kumimoji="1" lang="zh-TW" altLang="en-US" sz="4000" dirty="0">
                <a:latin typeface="DFKai-SB" charset="-120"/>
                <a:ea typeface="DFKai-SB" charset="-120"/>
                <a:cs typeface="DFKai-SB" charset="-120"/>
              </a:rPr>
              <a:t>單月個股統計圖（</a:t>
            </a:r>
            <a:r>
              <a:rPr kumimoji="1" lang="en-US" altLang="zh-TW" sz="4000" dirty="0">
                <a:latin typeface="Times New Roman" charset="0"/>
                <a:ea typeface="Times New Roman" charset="0"/>
                <a:cs typeface="Times New Roman" charset="0"/>
              </a:rPr>
              <a:t>2017</a:t>
            </a:r>
            <a:r>
              <a:rPr kumimoji="1" lang="zh-TW" altLang="en-US" sz="4000" dirty="0">
                <a:latin typeface="DFKai-SB" charset="-120"/>
                <a:ea typeface="DFKai-SB" charset="-120"/>
                <a:cs typeface="DFKai-SB" charset="-120"/>
              </a:rPr>
              <a:t>年</a:t>
            </a:r>
            <a:r>
              <a:rPr kumimoji="1" lang="en-US" altLang="zh-TW" sz="40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kumimoji="1" lang="zh-TW" altLang="en-US" sz="4000" dirty="0" smtClean="0">
                <a:latin typeface="DFKai-SB" charset="-120"/>
                <a:ea typeface="DFKai-SB" charset="-120"/>
                <a:cs typeface="DFKai-SB" charset="-120"/>
              </a:rPr>
              <a:t>月</a:t>
            </a:r>
            <a:r>
              <a:rPr kumimoji="1" lang="en-US" altLang="zh-TW" sz="4000" dirty="0" smtClean="0">
                <a:latin typeface="DFKai-SB" charset="-120"/>
                <a:ea typeface="DFKai-SB" charset="-120"/>
                <a:cs typeface="DFKai-SB" charset="-120"/>
              </a:rPr>
              <a:t>)(</a:t>
            </a:r>
            <a:r>
              <a:rPr kumimoji="1" lang="en-US" altLang="zh-TW" sz="4000" dirty="0" smtClean="0">
                <a:latin typeface="Times New Roman" charset="0"/>
                <a:ea typeface="Times New Roman" charset="0"/>
                <a:cs typeface="Times New Roman" charset="0"/>
              </a:rPr>
              <a:t>2317</a:t>
            </a:r>
            <a:r>
              <a:rPr kumimoji="1" lang="zh-TW" altLang="en-US" sz="4000" dirty="0">
                <a:latin typeface="DFKai-SB" charset="-120"/>
                <a:ea typeface="DFKai-SB" charset="-120"/>
                <a:cs typeface="DFKai-SB" charset="-120"/>
              </a:rPr>
              <a:t>鴻海）</a:t>
            </a:r>
            <a:endParaRPr kumimoji="1" lang="zh-TW" altLang="en-US" sz="6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010" y="1184158"/>
            <a:ext cx="8906224" cy="4966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418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27523</TotalTime>
  <Words>894</Words>
  <Application>Microsoft Macintosh PowerPoint</Application>
  <PresentationFormat>寬螢幕</PresentationFormat>
  <Paragraphs>56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20</vt:i4>
      </vt:variant>
    </vt:vector>
  </HeadingPairs>
  <TitlesOfParts>
    <vt:vector size="34" baseType="lpstr">
      <vt:lpstr>Arial Unicode MS</vt:lpstr>
      <vt:lpstr>Beirut</vt:lpstr>
      <vt:lpstr>Calibri</vt:lpstr>
      <vt:lpstr>DFKai-SB</vt:lpstr>
      <vt:lpstr>Microsoft JhengHei</vt:lpstr>
      <vt:lpstr>times new roman</vt:lpstr>
      <vt:lpstr>times new roman</vt:lpstr>
      <vt:lpstr>Wingdings</vt:lpstr>
      <vt:lpstr>新細明體</vt:lpstr>
      <vt:lpstr>맑은 고딕</vt:lpstr>
      <vt:lpstr>Arial</vt:lpstr>
      <vt:lpstr>Section Break Slide Master</vt:lpstr>
      <vt:lpstr>Contents Slide Master</vt:lpstr>
      <vt:lpstr>Cover and End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台灣股票市場 個股分析統計圖</dc:title>
  <dc:creator>佳穎 謝</dc:creator>
  <cp:lastModifiedBy>佳穎 謝</cp:lastModifiedBy>
  <cp:revision>55</cp:revision>
  <dcterms:created xsi:type="dcterms:W3CDTF">2021-05-27T09:09:25Z</dcterms:created>
  <dcterms:modified xsi:type="dcterms:W3CDTF">2021-06-20T09:20:00Z</dcterms:modified>
</cp:coreProperties>
</file>